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Comforta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7CD99C-EDB9-4F83-A0D7-2C3A198A9BB3}">
  <a:tblStyle styleId="{9F7CD99C-EDB9-4F83-A0D7-2C3A198A9B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Comfortaa-bold.fntdata"/><Relationship Id="rId21" Type="http://schemas.openxmlformats.org/officeDocument/2006/relationships/slide" Target="slides/slide15.xml"/><Relationship Id="rId43" Type="http://schemas.openxmlformats.org/officeDocument/2006/relationships/font" Target="fonts/Comfortaa-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65ba8714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65ba8714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65ba8714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65ba8714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65ba8714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65ba8714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65ba8714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65ba8714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65ba8714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65ba8714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683d0268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683d0268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683d026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683d0268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683d0268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683d0268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2bd6fff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2bd6fff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2bd6fff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2bd6fff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65ba871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65ba871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2bd6fffa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2bd6fffa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2bd6fffa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2bd6fffa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2bd6fffa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2bd6fffa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2bd6fffa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2bd6fffa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2bd6fffa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2bd6fffa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2bd6fffa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2bd6fffa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2bd6fffa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2bd6fffa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2bd6fffa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2bd6fffa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2bd6fff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2bd6fff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2bd6fffa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2bd6fffa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65ba871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65ba871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2bd6fffa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2bd6fffa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2bd6fffa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2bd6fffa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2bd6fffa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2bd6fffa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2bd6fffa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2bd6fffa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683d0268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683d0268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683d0268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683d0268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2bd6fffa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2bd6fffa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65ba871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65ba871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66b9e4f0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66b9e4f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673bea9f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673bea9f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673bea9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673bea9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683d026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683d026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65ba8714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65ba8714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hyperlink" Target="https://github.com/Digital-Image-Processing-IIITH/project-mandelbro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612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Style Transfer for Headshot Portraits</a:t>
            </a:r>
            <a:endParaRPr/>
          </a:p>
        </p:txBody>
      </p:sp>
      <p:sp>
        <p:nvSpPr>
          <p:cNvPr id="55" name="Google Shape;55;p13"/>
          <p:cNvSpPr txBox="1"/>
          <p:nvPr>
            <p:ph idx="1" type="subTitle"/>
          </p:nvPr>
        </p:nvSpPr>
        <p:spPr>
          <a:xfrm>
            <a:off x="333600" y="2764275"/>
            <a:ext cx="8476800" cy="23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chemeClr val="dk1"/>
                </a:solidFill>
              </a:rPr>
              <a:t>Team </a:t>
            </a:r>
            <a:r>
              <a:rPr lang="en-GB" sz="2000"/>
              <a:t>:</a:t>
            </a:r>
            <a:r>
              <a:rPr lang="en-GB" sz="2000"/>
              <a:t> </a:t>
            </a:r>
            <a:r>
              <a:rPr b="1" lang="en-GB" sz="2000">
                <a:solidFill>
                  <a:srgbClr val="CC0000"/>
                </a:solidFill>
              </a:rPr>
              <a:t>Mandelbrot</a:t>
            </a:r>
            <a:endParaRPr b="1" sz="2000">
              <a:solidFill>
                <a:srgbClr val="CC0000"/>
              </a:solidFill>
            </a:endParaRPr>
          </a:p>
          <a:p>
            <a:pPr indent="0" lvl="0" marL="0" rtl="0" algn="ctr">
              <a:spcBef>
                <a:spcPts val="0"/>
              </a:spcBef>
              <a:spcAft>
                <a:spcPts val="0"/>
              </a:spcAft>
              <a:buNone/>
            </a:pPr>
            <a:r>
              <a:t/>
            </a:r>
            <a:endParaRPr sz="2000"/>
          </a:p>
          <a:p>
            <a:pPr indent="0" lvl="0" marL="0" rtl="0" algn="ctr">
              <a:spcBef>
                <a:spcPts val="0"/>
              </a:spcBef>
              <a:spcAft>
                <a:spcPts val="0"/>
              </a:spcAft>
              <a:buNone/>
            </a:pPr>
            <a:r>
              <a:rPr b="1" lang="en-GB" sz="2000">
                <a:solidFill>
                  <a:schemeClr val="dk1"/>
                </a:solidFill>
              </a:rPr>
              <a:t>Team Members </a:t>
            </a:r>
            <a:r>
              <a:rPr b="1" lang="en-GB" sz="2000"/>
              <a:t>: </a:t>
            </a:r>
            <a:r>
              <a:rPr lang="en-GB" sz="2000"/>
              <a:t>   </a:t>
            </a:r>
            <a:r>
              <a:rPr lang="en-GB" sz="1800">
                <a:solidFill>
                  <a:srgbClr val="1155CC"/>
                </a:solidFill>
              </a:rPr>
              <a:t>Amarthya Sasi Kiran</a:t>
            </a:r>
            <a:endParaRPr sz="1800">
              <a:solidFill>
                <a:srgbClr val="1155CC"/>
              </a:solidFill>
            </a:endParaRPr>
          </a:p>
          <a:p>
            <a:pPr indent="0" lvl="0" marL="0" rtl="0" algn="l">
              <a:spcBef>
                <a:spcPts val="0"/>
              </a:spcBef>
              <a:spcAft>
                <a:spcPts val="0"/>
              </a:spcAft>
              <a:buNone/>
            </a:pPr>
            <a:r>
              <a:rPr lang="en-GB" sz="1800">
                <a:solidFill>
                  <a:srgbClr val="1155CC"/>
                </a:solidFill>
              </a:rPr>
              <a:t>								         Sai Krishna Charan Dara</a:t>
            </a:r>
            <a:endParaRPr sz="1800">
              <a:solidFill>
                <a:srgbClr val="1155CC"/>
              </a:solidFill>
            </a:endParaRPr>
          </a:p>
          <a:p>
            <a:pPr indent="0" lvl="0" marL="0" rtl="0" algn="l">
              <a:spcBef>
                <a:spcPts val="0"/>
              </a:spcBef>
              <a:spcAft>
                <a:spcPts val="0"/>
              </a:spcAft>
              <a:buNone/>
            </a:pPr>
            <a:r>
              <a:rPr lang="en-GB" sz="1800">
                <a:solidFill>
                  <a:srgbClr val="1155CC"/>
                </a:solidFill>
              </a:rPr>
              <a:t>									 </a:t>
            </a:r>
            <a:r>
              <a:rPr lang="en-GB" sz="1800">
                <a:solidFill>
                  <a:srgbClr val="1155CC"/>
                </a:solidFill>
              </a:rPr>
              <a:t> Sai Deva Harsha Annam</a:t>
            </a:r>
            <a:endParaRPr sz="1800">
              <a:solidFill>
                <a:srgbClr val="1155CC"/>
              </a:solidFill>
            </a:endParaRPr>
          </a:p>
          <a:p>
            <a:pPr indent="0" lvl="0" marL="0" rtl="0" algn="l">
              <a:spcBef>
                <a:spcPts val="0"/>
              </a:spcBef>
              <a:spcAft>
                <a:spcPts val="0"/>
              </a:spcAft>
              <a:buNone/>
            </a:pPr>
            <a:r>
              <a:rPr lang="en-GB" sz="1800">
                <a:solidFill>
                  <a:srgbClr val="1155CC"/>
                </a:solidFill>
              </a:rPr>
              <a:t>									  Venkata Susheel Voora</a:t>
            </a:r>
            <a:endParaRPr sz="1800">
              <a:solidFill>
                <a:srgbClr val="1155CC"/>
              </a:solidFill>
            </a:endParaRPr>
          </a:p>
        </p:txBody>
      </p:sp>
      <p:pic>
        <p:nvPicPr>
          <p:cNvPr id="56" name="Google Shape;56;p13"/>
          <p:cNvPicPr preferRelativeResize="0"/>
          <p:nvPr/>
        </p:nvPicPr>
        <p:blipFill rotWithShape="1">
          <a:blip r:embed="rId3">
            <a:alphaModFix amt="36000"/>
          </a:blip>
          <a:srcRect b="0" l="0" r="0" t="0"/>
          <a:stretch/>
        </p:blipFill>
        <p:spPr>
          <a:xfrm>
            <a:off x="0" y="0"/>
            <a:ext cx="9144000" cy="5143500"/>
          </a:xfrm>
          <a:prstGeom prst="rect">
            <a:avLst/>
          </a:prstGeom>
          <a:noFill/>
          <a:ln>
            <a:noFill/>
          </a:ln>
        </p:spPr>
      </p:pic>
      <p:sp>
        <p:nvSpPr>
          <p:cNvPr id="57" name="Google Shape;57;p13"/>
          <p:cNvSpPr txBox="1"/>
          <p:nvPr/>
        </p:nvSpPr>
        <p:spPr>
          <a:xfrm>
            <a:off x="3311200" y="4580725"/>
            <a:ext cx="42012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000">
                <a:solidFill>
                  <a:schemeClr val="dk1"/>
                </a:solidFill>
              </a:rPr>
              <a:t>Mentor </a:t>
            </a:r>
            <a:r>
              <a:rPr b="1" lang="en-GB" sz="2000">
                <a:solidFill>
                  <a:schemeClr val="dk2"/>
                </a:solidFill>
              </a:rPr>
              <a:t>:</a:t>
            </a:r>
            <a:r>
              <a:rPr lang="en-GB" sz="2000">
                <a:solidFill>
                  <a:schemeClr val="dk2"/>
                </a:solidFill>
              </a:rPr>
              <a:t>    </a:t>
            </a:r>
            <a:r>
              <a:rPr b="1" lang="en-GB" sz="1800">
                <a:solidFill>
                  <a:srgbClr val="1155CC"/>
                </a:solidFill>
              </a:rPr>
              <a:t>Soumyasis Gunn</a:t>
            </a:r>
            <a:endParaRPr b="1" sz="1800">
              <a:solidFill>
                <a:srgbClr val="1155CC"/>
              </a:solidFill>
            </a:endParaRPr>
          </a:p>
        </p:txBody>
      </p:sp>
      <p:sp>
        <p:nvSpPr>
          <p:cNvPr id="58" name="Google Shape;58;p13"/>
          <p:cNvSpPr txBox="1"/>
          <p:nvPr/>
        </p:nvSpPr>
        <p:spPr>
          <a:xfrm>
            <a:off x="1256450" y="561200"/>
            <a:ext cx="76824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Github Repo: </a:t>
            </a:r>
            <a:r>
              <a:rPr lang="en-GB" u="sng">
                <a:solidFill>
                  <a:schemeClr val="hlink"/>
                </a:solidFill>
                <a:hlinkClick r:id="rId4"/>
              </a:rPr>
              <a:t>https://github.com/Digital-Image-Processing-IIITH/project-mandelbrot</a:t>
            </a:r>
            <a:r>
              <a:rPr b="1" lang="en-GB"/>
              <a:t>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Multiscale Decomposition</a:t>
            </a:r>
            <a:endParaRPr/>
          </a:p>
        </p:txBody>
      </p:sp>
      <p:sp>
        <p:nvSpPr>
          <p:cNvPr id="115" name="Google Shape;115;p22"/>
          <p:cNvSpPr txBox="1"/>
          <p:nvPr>
            <p:ph idx="1" type="body"/>
          </p:nvPr>
        </p:nvSpPr>
        <p:spPr>
          <a:xfrm>
            <a:off x="311700" y="1152475"/>
            <a:ext cx="8520600" cy="267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a:solidFill>
                  <a:schemeClr val="dk1"/>
                </a:solidFill>
              </a:rPr>
              <a:t>The first step of our algorithm is to decompose the input and example images into multiscale Laplacian stacks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Procedure for the input image I; the same procedure applies for the example image 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Construction uses a 2D normalized Gaussian kernel G(σ) of standard deviation σ.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Using ⊗ as the convolution operator, we define the level L</a:t>
            </a:r>
            <a:r>
              <a:rPr lang="en-GB">
                <a:solidFill>
                  <a:schemeClr val="dk1"/>
                </a:solidFill>
              </a:rPr>
              <a:t>ℓ</a:t>
            </a:r>
            <a:r>
              <a:rPr lang="en-GB">
                <a:solidFill>
                  <a:schemeClr val="dk1"/>
                </a:solidFill>
              </a:rPr>
              <a:t> at scale ℓ ≥ 0 of the input Laplacian stack as:</a:t>
            </a:r>
            <a:endParaRPr>
              <a:solidFill>
                <a:schemeClr val="dk1"/>
              </a:solidFill>
            </a:endParaRPr>
          </a:p>
          <a:p>
            <a:pPr indent="0" lvl="0" marL="457200" rtl="0" algn="l">
              <a:spcBef>
                <a:spcPts val="1600"/>
              </a:spcBef>
              <a:spcAft>
                <a:spcPts val="1600"/>
              </a:spcAft>
              <a:buNone/>
            </a:pPr>
            <a:r>
              <a:t/>
            </a:r>
            <a:endParaRPr>
              <a:solidFill>
                <a:schemeClr val="dk1"/>
              </a:solidFill>
            </a:endParaRPr>
          </a:p>
        </p:txBody>
      </p:sp>
      <p:pic>
        <p:nvPicPr>
          <p:cNvPr id="116" name="Google Shape;116;p22"/>
          <p:cNvPicPr preferRelativeResize="0"/>
          <p:nvPr/>
        </p:nvPicPr>
        <p:blipFill>
          <a:blip r:embed="rId3">
            <a:alphaModFix/>
          </a:blip>
          <a:stretch>
            <a:fillRect/>
          </a:stretch>
        </p:blipFill>
        <p:spPr>
          <a:xfrm>
            <a:off x="1577575" y="3825475"/>
            <a:ext cx="6362700" cy="99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Multiscale Decomposition (Contd..)</a:t>
            </a:r>
            <a:endParaRPr/>
          </a:p>
          <a:p>
            <a:pPr indent="0" lvl="0" marL="0" rtl="0" algn="l">
              <a:spcBef>
                <a:spcPts val="0"/>
              </a:spcBef>
              <a:spcAft>
                <a:spcPts val="0"/>
              </a:spcAft>
              <a:buNone/>
            </a:pPr>
            <a:r>
              <a:rPr lang="en-GB"/>
              <a:t> </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a:solidFill>
                  <a:schemeClr val="dk1"/>
                </a:solidFill>
              </a:rPr>
              <a:t>For a stack with n ≥ 0 levels, we define the residual as:</a:t>
            </a:r>
            <a:endParaRPr>
              <a:solidFill>
                <a:schemeClr val="dk1"/>
              </a:solidFill>
            </a:endParaRPr>
          </a:p>
          <a:p>
            <a:pPr indent="0" lvl="0" marL="457200" rtl="0" algn="l">
              <a:spcBef>
                <a:spcPts val="1600"/>
              </a:spcBef>
              <a:spcAft>
                <a:spcPts val="1600"/>
              </a:spcAft>
              <a:buNone/>
            </a:pPr>
            <a:r>
              <a:t/>
            </a:r>
            <a:endParaRPr sz="1600">
              <a:solidFill>
                <a:schemeClr val="dk1"/>
              </a:solidFill>
            </a:endParaRPr>
          </a:p>
        </p:txBody>
      </p:sp>
      <p:pic>
        <p:nvPicPr>
          <p:cNvPr id="123" name="Google Shape;123;p23"/>
          <p:cNvPicPr preferRelativeResize="0"/>
          <p:nvPr/>
        </p:nvPicPr>
        <p:blipFill>
          <a:blip r:embed="rId3">
            <a:alphaModFix/>
          </a:blip>
          <a:stretch>
            <a:fillRect/>
          </a:stretch>
        </p:blipFill>
        <p:spPr>
          <a:xfrm>
            <a:off x="2040750" y="1732375"/>
            <a:ext cx="4933950" cy="62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Local Energy</a:t>
            </a:r>
            <a:endParaRPr/>
          </a:p>
        </p:txBody>
      </p:sp>
      <p:sp>
        <p:nvSpPr>
          <p:cNvPr id="129" name="Google Shape;129;p24"/>
          <p:cNvSpPr txBox="1"/>
          <p:nvPr>
            <p:ph idx="1" type="body"/>
          </p:nvPr>
        </p:nvSpPr>
        <p:spPr>
          <a:xfrm>
            <a:off x="311700" y="1152475"/>
            <a:ext cx="8520600" cy="2008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GB" sz="1600">
                <a:solidFill>
                  <a:schemeClr val="dk1"/>
                </a:solidFill>
              </a:rPr>
              <a:t>We estimate the local energy S in each subband by the local average of the square of subband coefficients.</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Intuitively, this estimates how much the signal locally varies at a given scale.</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Concretely, since we do not downsample the Laplacian layers, we adapt the size over which we average the coefficients to match the scale of the processed subband.</a:t>
            </a:r>
            <a:endParaRPr sz="1600">
              <a:solidFill>
                <a:schemeClr val="dk1"/>
              </a:solidFill>
            </a:endParaRPr>
          </a:p>
          <a:p>
            <a:pPr indent="0" lvl="0" marL="457200" rtl="0" algn="l">
              <a:spcBef>
                <a:spcPts val="1600"/>
              </a:spcBef>
              <a:spcAft>
                <a:spcPts val="1600"/>
              </a:spcAft>
              <a:buNone/>
            </a:pPr>
            <a:r>
              <a:rPr lang="en-GB" sz="1600">
                <a:solidFill>
                  <a:schemeClr val="dk1"/>
                </a:solidFill>
              </a:rPr>
              <a:t>For the ℓth subband, this gives:</a:t>
            </a:r>
            <a:endParaRPr sz="1600">
              <a:solidFill>
                <a:schemeClr val="dk1"/>
              </a:solidFill>
            </a:endParaRPr>
          </a:p>
        </p:txBody>
      </p:sp>
      <p:pic>
        <p:nvPicPr>
          <p:cNvPr id="130" name="Google Shape;130;p24"/>
          <p:cNvPicPr preferRelativeResize="0"/>
          <p:nvPr/>
        </p:nvPicPr>
        <p:blipFill>
          <a:blip r:embed="rId3">
            <a:alphaModFix/>
          </a:blip>
          <a:stretch>
            <a:fillRect/>
          </a:stretch>
        </p:blipFill>
        <p:spPr>
          <a:xfrm>
            <a:off x="2552675" y="3295725"/>
            <a:ext cx="5229225" cy="581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Local Energy (Contd..)</a:t>
            </a:r>
            <a:endParaRPr/>
          </a:p>
        </p:txBody>
      </p:sp>
      <p:sp>
        <p:nvSpPr>
          <p:cNvPr id="136" name="Google Shape;136;p25"/>
          <p:cNvSpPr txBox="1"/>
          <p:nvPr>
            <p:ph idx="1" type="body"/>
          </p:nvPr>
        </p:nvSpPr>
        <p:spPr>
          <a:xfrm>
            <a:off x="311700" y="1152475"/>
            <a:ext cx="8520600" cy="1570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GB" sz="1600">
                <a:solidFill>
                  <a:schemeClr val="dk1"/>
                </a:solidFill>
              </a:rPr>
              <a:t>For the example image E, we account for the correspondence field that we have computed previously . Using W(·) for the warping operator defined by this field, we compute:</a:t>
            </a:r>
            <a:endParaRPr sz="1600">
              <a:solidFill>
                <a:schemeClr val="dk1"/>
              </a:solidFill>
            </a:endParaRPr>
          </a:p>
          <a:p>
            <a:pPr indent="0" lvl="0" marL="457200" rtl="0" algn="l">
              <a:spcBef>
                <a:spcPts val="1600"/>
              </a:spcBef>
              <a:spcAft>
                <a:spcPts val="1600"/>
              </a:spcAft>
              <a:buNone/>
            </a:pPr>
            <a:r>
              <a:t/>
            </a:r>
            <a:endParaRPr sz="1600">
              <a:solidFill>
                <a:schemeClr val="dk1"/>
              </a:solidFill>
            </a:endParaRPr>
          </a:p>
        </p:txBody>
      </p:sp>
      <p:pic>
        <p:nvPicPr>
          <p:cNvPr id="137" name="Google Shape;137;p25"/>
          <p:cNvPicPr preferRelativeResize="0"/>
          <p:nvPr/>
        </p:nvPicPr>
        <p:blipFill>
          <a:blip r:embed="rId3">
            <a:alphaModFix/>
          </a:blip>
          <a:stretch>
            <a:fillRect/>
          </a:stretch>
        </p:blipFill>
        <p:spPr>
          <a:xfrm>
            <a:off x="2005000" y="2141938"/>
            <a:ext cx="5133975" cy="581025"/>
          </a:xfrm>
          <a:prstGeom prst="rect">
            <a:avLst/>
          </a:prstGeom>
          <a:noFill/>
          <a:ln>
            <a:noFill/>
          </a:ln>
        </p:spPr>
      </p:pic>
      <p:sp>
        <p:nvSpPr>
          <p:cNvPr id="138" name="Google Shape;138;p25"/>
          <p:cNvSpPr txBox="1"/>
          <p:nvPr/>
        </p:nvSpPr>
        <p:spPr>
          <a:xfrm>
            <a:off x="310750" y="2828925"/>
            <a:ext cx="8604600" cy="2186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1600"/>
              <a:t>where we compute Sℓ[E] with Equation 3. Estimating the energy before warping the data avoids  potential perturbations due to distortion and resampling.</a:t>
            </a:r>
            <a:endParaRPr sz="1600"/>
          </a:p>
          <a:p>
            <a:pPr indent="0" lvl="0" marL="0" rtl="0" algn="l">
              <a:spcBef>
                <a:spcPts val="0"/>
              </a:spcBef>
              <a:spcAft>
                <a:spcPts val="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Robust Transfer</a:t>
            </a:r>
            <a:endParaRPr/>
          </a:p>
        </p:txBody>
      </p:sp>
      <p:sp>
        <p:nvSpPr>
          <p:cNvPr id="144" name="Google Shape;144;p26"/>
          <p:cNvSpPr txBox="1"/>
          <p:nvPr>
            <p:ph idx="1" type="body"/>
          </p:nvPr>
        </p:nvSpPr>
        <p:spPr>
          <a:xfrm>
            <a:off x="311700" y="1152475"/>
            <a:ext cx="8603700" cy="382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GB" sz="1600">
                <a:solidFill>
                  <a:schemeClr val="dk1"/>
                </a:solidFill>
              </a:rPr>
              <a:t>Using these two estimates (Eq. 3 and 4), we modify the input subbands so that they get the same energy distribution as the example subbands.</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Letting O be the output image, we formulate a first version of our transfer operator as:</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0" rtl="0" algn="l">
              <a:spcBef>
                <a:spcPts val="1600"/>
              </a:spcBef>
              <a:spcAft>
                <a:spcPts val="0"/>
              </a:spcAft>
              <a:buNone/>
            </a:pPr>
            <a:r>
              <a:rPr lang="en-GB" sz="1600">
                <a:solidFill>
                  <a:schemeClr val="dk1"/>
                </a:solidFill>
              </a:rPr>
              <a:t>where </a:t>
            </a:r>
            <a:r>
              <a:rPr lang="en-GB" sz="1600">
                <a:solidFill>
                  <a:schemeClr val="dk1"/>
                </a:solidFill>
              </a:rPr>
              <a:t>𝜺</a:t>
            </a:r>
            <a:r>
              <a:rPr lang="en-GB" sz="2800">
                <a:solidFill>
                  <a:schemeClr val="dk1"/>
                </a:solidFill>
              </a:rPr>
              <a:t> </a:t>
            </a:r>
            <a:r>
              <a:rPr lang="en-GB" sz="1600">
                <a:solidFill>
                  <a:schemeClr val="dk1"/>
                </a:solidFill>
              </a:rPr>
              <a:t>is a small number to avoid division by zero (</a:t>
            </a:r>
            <a:r>
              <a:rPr lang="en-GB" sz="1600">
                <a:solidFill>
                  <a:schemeClr val="dk1"/>
                </a:solidFill>
              </a:rPr>
              <a:t>𝜺 </a:t>
            </a:r>
            <a:r>
              <a:rPr lang="en-GB" sz="1600">
                <a:solidFill>
                  <a:schemeClr val="dk1"/>
                </a:solidFill>
              </a:rPr>
              <a:t>= 0.012,) is between [0,1]) and the square root compensates for the square used to define the energy in Equation 3.</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330200" lvl="0" marL="457200" rtl="0" algn="l">
              <a:spcBef>
                <a:spcPts val="1600"/>
              </a:spcBef>
              <a:spcAft>
                <a:spcPts val="0"/>
              </a:spcAft>
              <a:buClr>
                <a:schemeClr val="dk1"/>
              </a:buClr>
              <a:buSzPts val="1600"/>
              <a:buChar char="●"/>
            </a:pPr>
            <a:r>
              <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457200" rtl="0" algn="l">
              <a:spcBef>
                <a:spcPts val="1600"/>
              </a:spcBef>
              <a:spcAft>
                <a:spcPts val="1600"/>
              </a:spcAft>
              <a:buNone/>
            </a:pPr>
            <a:r>
              <a:t/>
            </a:r>
            <a:endParaRPr sz="1600">
              <a:solidFill>
                <a:schemeClr val="dk1"/>
              </a:solidFill>
            </a:endParaRPr>
          </a:p>
        </p:txBody>
      </p:sp>
      <p:pic>
        <p:nvPicPr>
          <p:cNvPr id="145" name="Google Shape;145;p26"/>
          <p:cNvPicPr preferRelativeResize="0"/>
          <p:nvPr/>
        </p:nvPicPr>
        <p:blipFill>
          <a:blip r:embed="rId3">
            <a:alphaModFix/>
          </a:blip>
          <a:stretch>
            <a:fillRect/>
          </a:stretch>
        </p:blipFill>
        <p:spPr>
          <a:xfrm>
            <a:off x="1752600" y="2198675"/>
            <a:ext cx="5638800" cy="1323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490250" y="450150"/>
            <a:ext cx="8200200" cy="39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 TASKS: </a:t>
            </a:r>
            <a:endParaRPr/>
          </a:p>
        </p:txBody>
      </p:sp>
      <p:sp>
        <p:nvSpPr>
          <p:cNvPr id="151" name="Google Shape;151;p27"/>
          <p:cNvSpPr txBox="1"/>
          <p:nvPr/>
        </p:nvSpPr>
        <p:spPr>
          <a:xfrm>
            <a:off x="3699375" y="553925"/>
            <a:ext cx="4441200" cy="39540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Implement Grabcut for Mask generation.</a:t>
            </a:r>
            <a:endParaRPr sz="2200"/>
          </a:p>
          <a:p>
            <a:pPr indent="-368300" lvl="0" marL="457200" rtl="0" algn="l">
              <a:spcBef>
                <a:spcPts val="0"/>
              </a:spcBef>
              <a:spcAft>
                <a:spcPts val="0"/>
              </a:spcAft>
              <a:buSzPts val="2200"/>
              <a:buChar char="●"/>
            </a:pPr>
            <a:r>
              <a:rPr lang="en-GB" sz="2200"/>
              <a:t>Identify facial features or keypoints</a:t>
            </a:r>
            <a:endParaRPr sz="2200"/>
          </a:p>
          <a:p>
            <a:pPr indent="-368300" lvl="0" marL="457200" rtl="0" algn="l">
              <a:spcBef>
                <a:spcPts val="0"/>
              </a:spcBef>
              <a:spcAft>
                <a:spcPts val="0"/>
              </a:spcAft>
              <a:buSzPts val="2200"/>
              <a:buChar char="●"/>
            </a:pPr>
            <a:r>
              <a:rPr lang="en-GB" sz="2200"/>
              <a:t>Implement morphing as described in the paper, Beier and Neely, ‘92</a:t>
            </a:r>
            <a:endParaRPr sz="2200"/>
          </a:p>
          <a:p>
            <a:pPr indent="-368300" lvl="0" marL="457200" rtl="0" algn="l">
              <a:spcBef>
                <a:spcPts val="0"/>
              </a:spcBef>
              <a:spcAft>
                <a:spcPts val="0"/>
              </a:spcAft>
              <a:buSzPts val="2200"/>
              <a:buChar char="●"/>
            </a:pPr>
            <a:r>
              <a:rPr lang="en-GB" sz="2200"/>
              <a:t>Multi-scale decomposition</a:t>
            </a:r>
            <a:endParaRPr sz="2200"/>
          </a:p>
          <a:p>
            <a:pPr indent="-368300" lvl="0" marL="457200" rtl="0" algn="l">
              <a:spcBef>
                <a:spcPts val="0"/>
              </a:spcBef>
              <a:spcAft>
                <a:spcPts val="0"/>
              </a:spcAft>
              <a:buSzPts val="2200"/>
              <a:buChar char="●"/>
            </a:pPr>
            <a:r>
              <a:rPr lang="en-GB" sz="2200"/>
              <a:t>Local Energy</a:t>
            </a:r>
            <a:endParaRPr sz="2200"/>
          </a:p>
          <a:p>
            <a:pPr indent="-368300" lvl="0" marL="457200" rtl="0" algn="l">
              <a:spcBef>
                <a:spcPts val="0"/>
              </a:spcBef>
              <a:spcAft>
                <a:spcPts val="0"/>
              </a:spcAft>
              <a:buSzPts val="2200"/>
              <a:buChar char="●"/>
            </a:pPr>
            <a:r>
              <a:rPr lang="en-GB" sz="2200"/>
              <a:t>Transfer using gain.</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2323700" y="1550325"/>
            <a:ext cx="4287900" cy="11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6000" u="sng">
                <a:solidFill>
                  <a:srgbClr val="741B47"/>
                </a:solidFill>
                <a:latin typeface="Comfortaa"/>
                <a:ea typeface="Comfortaa"/>
                <a:cs typeface="Comfortaa"/>
                <a:sym typeface="Comfortaa"/>
              </a:rPr>
              <a:t>RESULTS</a:t>
            </a:r>
            <a:endParaRPr b="1" sz="6000" u="sng">
              <a:solidFill>
                <a:srgbClr val="741B47"/>
              </a:solidFill>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1:</a:t>
            </a:r>
            <a:endParaRPr/>
          </a:p>
          <a:p>
            <a:pPr indent="0" lvl="0" marL="0" rtl="0" algn="l">
              <a:spcBef>
                <a:spcPts val="0"/>
              </a:spcBef>
              <a:spcAft>
                <a:spcPts val="0"/>
              </a:spcAft>
              <a:buNone/>
            </a:pPr>
            <a:r>
              <a:t/>
            </a:r>
            <a:endParaRPr/>
          </a:p>
        </p:txBody>
      </p:sp>
      <p:pic>
        <p:nvPicPr>
          <p:cNvPr id="162" name="Google Shape;162;p29"/>
          <p:cNvPicPr preferRelativeResize="0"/>
          <p:nvPr/>
        </p:nvPicPr>
        <p:blipFill>
          <a:blip r:embed="rId3">
            <a:alphaModFix/>
          </a:blip>
          <a:stretch>
            <a:fillRect/>
          </a:stretch>
        </p:blipFill>
        <p:spPr>
          <a:xfrm>
            <a:off x="152400" y="1170125"/>
            <a:ext cx="8839197" cy="18562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2:</a:t>
            </a:r>
            <a:endParaRPr/>
          </a:p>
          <a:p>
            <a:pPr indent="0" lvl="0" marL="0" rtl="0" algn="l">
              <a:spcBef>
                <a:spcPts val="0"/>
              </a:spcBef>
              <a:spcAft>
                <a:spcPts val="0"/>
              </a:spcAft>
              <a:buNone/>
            </a:pPr>
            <a:r>
              <a:t/>
            </a:r>
            <a:endParaRPr/>
          </a:p>
        </p:txBody>
      </p:sp>
      <p:pic>
        <p:nvPicPr>
          <p:cNvPr id="168" name="Google Shape;168;p30"/>
          <p:cNvPicPr preferRelativeResize="0"/>
          <p:nvPr/>
        </p:nvPicPr>
        <p:blipFill>
          <a:blip r:embed="rId3">
            <a:alphaModFix/>
          </a:blip>
          <a:stretch>
            <a:fillRect/>
          </a:stretch>
        </p:blipFill>
        <p:spPr>
          <a:xfrm>
            <a:off x="152400" y="1170125"/>
            <a:ext cx="8839199" cy="18863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3:</a:t>
            </a:r>
            <a:endParaRPr/>
          </a:p>
          <a:p>
            <a:pPr indent="0" lvl="0" marL="0" rtl="0" algn="l">
              <a:spcBef>
                <a:spcPts val="0"/>
              </a:spcBef>
              <a:spcAft>
                <a:spcPts val="0"/>
              </a:spcAft>
              <a:buNone/>
            </a:pPr>
            <a:r>
              <a:t/>
            </a:r>
            <a:endParaRPr/>
          </a:p>
        </p:txBody>
      </p:sp>
      <p:pic>
        <p:nvPicPr>
          <p:cNvPr id="174" name="Google Shape;174;p31"/>
          <p:cNvPicPr preferRelativeResize="0"/>
          <p:nvPr/>
        </p:nvPicPr>
        <p:blipFill>
          <a:blip r:embed="rId3">
            <a:alphaModFix/>
          </a:blip>
          <a:stretch>
            <a:fillRect/>
          </a:stretch>
        </p:blipFill>
        <p:spPr>
          <a:xfrm>
            <a:off x="152400" y="1170125"/>
            <a:ext cx="8839197" cy="19082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64" name="Google Shape;64;p14"/>
          <p:cNvSpPr txBox="1"/>
          <p:nvPr>
            <p:ph idx="1" type="body"/>
          </p:nvPr>
        </p:nvSpPr>
        <p:spPr>
          <a:xfrm>
            <a:off x="311700" y="1017725"/>
            <a:ext cx="4938900" cy="405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GB">
                <a:solidFill>
                  <a:srgbClr val="000000"/>
                </a:solidFill>
              </a:rPr>
              <a:t>Headshot portraits are commonly taken in professional settings, and a lot of time and effort is spent in styling these photographs, through various editing methods. </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Each feature - eyes, skin, eyebrows, mouth, hair, all require specific treatment. This project uses a combination of various techniques to style an amateur input image using other, professionally taken styled portraits.</a:t>
            </a:r>
            <a:endParaRPr>
              <a:solidFill>
                <a:srgbClr val="000000"/>
              </a:solidFill>
            </a:endParaRPr>
          </a:p>
        </p:txBody>
      </p:sp>
      <p:pic>
        <p:nvPicPr>
          <p:cNvPr id="65" name="Google Shape;65;p14"/>
          <p:cNvPicPr preferRelativeResize="0"/>
          <p:nvPr/>
        </p:nvPicPr>
        <p:blipFill>
          <a:blip r:embed="rId3">
            <a:alphaModFix/>
          </a:blip>
          <a:stretch>
            <a:fillRect/>
          </a:stretch>
        </p:blipFill>
        <p:spPr>
          <a:xfrm>
            <a:off x="5306550" y="445025"/>
            <a:ext cx="3588600" cy="2393596"/>
          </a:xfrm>
          <a:prstGeom prst="rect">
            <a:avLst/>
          </a:prstGeom>
          <a:noFill/>
          <a:ln>
            <a:noFill/>
          </a:ln>
        </p:spPr>
      </p:pic>
      <p:pic>
        <p:nvPicPr>
          <p:cNvPr id="66" name="Google Shape;66;p14"/>
          <p:cNvPicPr preferRelativeResize="0"/>
          <p:nvPr/>
        </p:nvPicPr>
        <p:blipFill>
          <a:blip r:embed="rId4">
            <a:alphaModFix/>
          </a:blip>
          <a:stretch>
            <a:fillRect/>
          </a:stretch>
        </p:blipFill>
        <p:spPr>
          <a:xfrm>
            <a:off x="5306550" y="2948150"/>
            <a:ext cx="3351675" cy="1895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4:</a:t>
            </a:r>
            <a:endParaRPr/>
          </a:p>
          <a:p>
            <a:pPr indent="0" lvl="0" marL="0" rtl="0" algn="l">
              <a:spcBef>
                <a:spcPts val="0"/>
              </a:spcBef>
              <a:spcAft>
                <a:spcPts val="0"/>
              </a:spcAft>
              <a:buNone/>
            </a:pPr>
            <a:r>
              <a:t/>
            </a:r>
            <a:endParaRPr/>
          </a:p>
        </p:txBody>
      </p:sp>
      <p:pic>
        <p:nvPicPr>
          <p:cNvPr id="180" name="Google Shape;180;p32"/>
          <p:cNvPicPr preferRelativeResize="0"/>
          <p:nvPr/>
        </p:nvPicPr>
        <p:blipFill>
          <a:blip r:embed="rId3">
            <a:alphaModFix/>
          </a:blip>
          <a:stretch>
            <a:fillRect/>
          </a:stretch>
        </p:blipFill>
        <p:spPr>
          <a:xfrm>
            <a:off x="152400" y="1170125"/>
            <a:ext cx="8839200" cy="19108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5:</a:t>
            </a:r>
            <a:endParaRPr/>
          </a:p>
          <a:p>
            <a:pPr indent="0" lvl="0" marL="0" rtl="0" algn="l">
              <a:spcBef>
                <a:spcPts val="0"/>
              </a:spcBef>
              <a:spcAft>
                <a:spcPts val="0"/>
              </a:spcAft>
              <a:buNone/>
            </a:pPr>
            <a:r>
              <a:t/>
            </a:r>
            <a:endParaRPr/>
          </a:p>
        </p:txBody>
      </p:sp>
      <p:pic>
        <p:nvPicPr>
          <p:cNvPr id="186" name="Google Shape;186;p33"/>
          <p:cNvPicPr preferRelativeResize="0"/>
          <p:nvPr/>
        </p:nvPicPr>
        <p:blipFill>
          <a:blip r:embed="rId3">
            <a:alphaModFix/>
          </a:blip>
          <a:stretch>
            <a:fillRect/>
          </a:stretch>
        </p:blipFill>
        <p:spPr>
          <a:xfrm>
            <a:off x="152400" y="1170125"/>
            <a:ext cx="8839198" cy="19193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6:</a:t>
            </a:r>
            <a:endParaRPr/>
          </a:p>
          <a:p>
            <a:pPr indent="0" lvl="0" marL="0" rtl="0" algn="l">
              <a:spcBef>
                <a:spcPts val="0"/>
              </a:spcBef>
              <a:spcAft>
                <a:spcPts val="0"/>
              </a:spcAft>
              <a:buNone/>
            </a:pPr>
            <a:r>
              <a:t/>
            </a:r>
            <a:endParaRPr/>
          </a:p>
        </p:txBody>
      </p:sp>
      <p:pic>
        <p:nvPicPr>
          <p:cNvPr id="192" name="Google Shape;192;p34"/>
          <p:cNvPicPr preferRelativeResize="0"/>
          <p:nvPr/>
        </p:nvPicPr>
        <p:blipFill>
          <a:blip r:embed="rId3">
            <a:alphaModFix/>
          </a:blip>
          <a:stretch>
            <a:fillRect/>
          </a:stretch>
        </p:blipFill>
        <p:spPr>
          <a:xfrm>
            <a:off x="152400" y="1170125"/>
            <a:ext cx="8839200" cy="19725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7:</a:t>
            </a:r>
            <a:endParaRPr/>
          </a:p>
          <a:p>
            <a:pPr indent="0" lvl="0" marL="0" rtl="0" algn="l">
              <a:spcBef>
                <a:spcPts val="0"/>
              </a:spcBef>
              <a:spcAft>
                <a:spcPts val="0"/>
              </a:spcAft>
              <a:buNone/>
            </a:pPr>
            <a:r>
              <a:t/>
            </a:r>
            <a:endParaRPr/>
          </a:p>
        </p:txBody>
      </p:sp>
      <p:pic>
        <p:nvPicPr>
          <p:cNvPr id="198" name="Google Shape;198;p35"/>
          <p:cNvPicPr preferRelativeResize="0"/>
          <p:nvPr/>
        </p:nvPicPr>
        <p:blipFill>
          <a:blip r:embed="rId3">
            <a:alphaModFix/>
          </a:blip>
          <a:stretch>
            <a:fillRect/>
          </a:stretch>
        </p:blipFill>
        <p:spPr>
          <a:xfrm>
            <a:off x="152400" y="1170125"/>
            <a:ext cx="8839200" cy="18232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8:</a:t>
            </a:r>
            <a:endParaRPr/>
          </a:p>
          <a:p>
            <a:pPr indent="0" lvl="0" marL="0" rtl="0" algn="l">
              <a:spcBef>
                <a:spcPts val="0"/>
              </a:spcBef>
              <a:spcAft>
                <a:spcPts val="0"/>
              </a:spcAft>
              <a:buNone/>
            </a:pPr>
            <a:r>
              <a:t/>
            </a:r>
            <a:endParaRPr/>
          </a:p>
        </p:txBody>
      </p:sp>
      <p:pic>
        <p:nvPicPr>
          <p:cNvPr id="204" name="Google Shape;204;p36"/>
          <p:cNvPicPr preferRelativeResize="0"/>
          <p:nvPr/>
        </p:nvPicPr>
        <p:blipFill>
          <a:blip r:embed="rId3">
            <a:alphaModFix/>
          </a:blip>
          <a:stretch>
            <a:fillRect/>
          </a:stretch>
        </p:blipFill>
        <p:spPr>
          <a:xfrm>
            <a:off x="152400" y="1170125"/>
            <a:ext cx="8839197" cy="1875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9:</a:t>
            </a:r>
            <a:endParaRPr/>
          </a:p>
          <a:p>
            <a:pPr indent="0" lvl="0" marL="0" rtl="0" algn="l">
              <a:spcBef>
                <a:spcPts val="0"/>
              </a:spcBef>
              <a:spcAft>
                <a:spcPts val="0"/>
              </a:spcAft>
              <a:buNone/>
            </a:pPr>
            <a:r>
              <a:t/>
            </a:r>
            <a:endParaRPr/>
          </a:p>
        </p:txBody>
      </p:sp>
      <p:pic>
        <p:nvPicPr>
          <p:cNvPr id="210" name="Google Shape;210;p37"/>
          <p:cNvPicPr preferRelativeResize="0"/>
          <p:nvPr/>
        </p:nvPicPr>
        <p:blipFill>
          <a:blip r:embed="rId3">
            <a:alphaModFix/>
          </a:blip>
          <a:stretch>
            <a:fillRect/>
          </a:stretch>
        </p:blipFill>
        <p:spPr>
          <a:xfrm>
            <a:off x="152400" y="1170125"/>
            <a:ext cx="8839200" cy="19630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10:</a:t>
            </a:r>
            <a:endParaRPr/>
          </a:p>
          <a:p>
            <a:pPr indent="0" lvl="0" marL="0" rtl="0" algn="l">
              <a:spcBef>
                <a:spcPts val="0"/>
              </a:spcBef>
              <a:spcAft>
                <a:spcPts val="0"/>
              </a:spcAft>
              <a:buNone/>
            </a:pPr>
            <a:r>
              <a:t/>
            </a:r>
            <a:endParaRPr/>
          </a:p>
        </p:txBody>
      </p:sp>
      <p:pic>
        <p:nvPicPr>
          <p:cNvPr id="216" name="Google Shape;216;p38"/>
          <p:cNvPicPr preferRelativeResize="0"/>
          <p:nvPr/>
        </p:nvPicPr>
        <p:blipFill>
          <a:blip r:embed="rId3">
            <a:alphaModFix/>
          </a:blip>
          <a:stretch>
            <a:fillRect/>
          </a:stretch>
        </p:blipFill>
        <p:spPr>
          <a:xfrm>
            <a:off x="152400" y="1170125"/>
            <a:ext cx="8839201" cy="19502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11:</a:t>
            </a:r>
            <a:endParaRPr/>
          </a:p>
          <a:p>
            <a:pPr indent="0" lvl="0" marL="0" rtl="0" algn="l">
              <a:spcBef>
                <a:spcPts val="0"/>
              </a:spcBef>
              <a:spcAft>
                <a:spcPts val="0"/>
              </a:spcAft>
              <a:buNone/>
            </a:pPr>
            <a:r>
              <a:t/>
            </a:r>
            <a:endParaRPr/>
          </a:p>
        </p:txBody>
      </p:sp>
      <p:pic>
        <p:nvPicPr>
          <p:cNvPr id="222" name="Google Shape;222;p39"/>
          <p:cNvPicPr preferRelativeResize="0"/>
          <p:nvPr/>
        </p:nvPicPr>
        <p:blipFill>
          <a:blip r:embed="rId3">
            <a:alphaModFix/>
          </a:blip>
          <a:stretch>
            <a:fillRect/>
          </a:stretch>
        </p:blipFill>
        <p:spPr>
          <a:xfrm>
            <a:off x="152400" y="1170125"/>
            <a:ext cx="8839200" cy="1930818"/>
          </a:xfrm>
          <a:prstGeom prst="rect">
            <a:avLst/>
          </a:prstGeom>
          <a:noFill/>
          <a:ln>
            <a:noFill/>
          </a:ln>
        </p:spPr>
      </p:pic>
      <p:sp>
        <p:nvSpPr>
          <p:cNvPr id="223" name="Google Shape;223;p39"/>
          <p:cNvSpPr txBox="1"/>
          <p:nvPr/>
        </p:nvSpPr>
        <p:spPr>
          <a:xfrm>
            <a:off x="353375" y="3756200"/>
            <a:ext cx="8402400" cy="65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Reason: Improper Mask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274850" y="1550325"/>
            <a:ext cx="8546400" cy="11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6000" u="sng">
                <a:solidFill>
                  <a:srgbClr val="741B47"/>
                </a:solidFill>
                <a:latin typeface="Comfortaa"/>
                <a:ea typeface="Comfortaa"/>
                <a:cs typeface="Comfortaa"/>
                <a:sym typeface="Comfortaa"/>
              </a:rPr>
              <a:t>RESULTS (Our Data):</a:t>
            </a:r>
            <a:endParaRPr b="1" sz="6000" u="sng">
              <a:solidFill>
                <a:srgbClr val="741B47"/>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1:</a:t>
            </a:r>
            <a:endParaRPr/>
          </a:p>
          <a:p>
            <a:pPr indent="0" lvl="0" marL="0" rtl="0" algn="l">
              <a:spcBef>
                <a:spcPts val="0"/>
              </a:spcBef>
              <a:spcAft>
                <a:spcPts val="0"/>
              </a:spcAft>
              <a:buNone/>
            </a:pPr>
            <a:r>
              <a:t/>
            </a:r>
            <a:endParaRPr/>
          </a:p>
        </p:txBody>
      </p:sp>
      <p:pic>
        <p:nvPicPr>
          <p:cNvPr id="234" name="Google Shape;234;p41"/>
          <p:cNvPicPr preferRelativeResize="0"/>
          <p:nvPr/>
        </p:nvPicPr>
        <p:blipFill>
          <a:blip r:embed="rId3">
            <a:alphaModFix/>
          </a:blip>
          <a:stretch>
            <a:fillRect/>
          </a:stretch>
        </p:blipFill>
        <p:spPr>
          <a:xfrm>
            <a:off x="152400" y="1170125"/>
            <a:ext cx="8839198" cy="18702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Preview</a:t>
            </a:r>
            <a:endParaRPr/>
          </a:p>
        </p:txBody>
      </p:sp>
      <p:sp>
        <p:nvSpPr>
          <p:cNvPr id="72" name="Google Shape;72;p15"/>
          <p:cNvSpPr txBox="1"/>
          <p:nvPr>
            <p:ph idx="1" type="body"/>
          </p:nvPr>
        </p:nvSpPr>
        <p:spPr>
          <a:xfrm>
            <a:off x="311700" y="1106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a:solidFill>
                  <a:schemeClr val="dk1"/>
                </a:solidFill>
              </a:rPr>
              <a:t>Users provide an input portrait photo and an example stylized portrait, and our algorithm processes the input to give it same visual look as the example.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 output headshot that we seek to achieve is the input subject, but as if taken under the same lighting and retouched in the same way as the example.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We also support the case in which an artist has produced a collection of portraits in a consistent style. In this case, our algorithm automatically picks a suitable example among the collection, e.g., matching beardless examples to beardless inputs.</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2:</a:t>
            </a:r>
            <a:endParaRPr/>
          </a:p>
          <a:p>
            <a:pPr indent="0" lvl="0" marL="0" rtl="0" algn="l">
              <a:spcBef>
                <a:spcPts val="0"/>
              </a:spcBef>
              <a:spcAft>
                <a:spcPts val="0"/>
              </a:spcAft>
              <a:buNone/>
            </a:pPr>
            <a:r>
              <a:t/>
            </a:r>
            <a:endParaRPr/>
          </a:p>
        </p:txBody>
      </p:sp>
      <p:pic>
        <p:nvPicPr>
          <p:cNvPr id="240" name="Google Shape;240;p42"/>
          <p:cNvPicPr preferRelativeResize="0"/>
          <p:nvPr/>
        </p:nvPicPr>
        <p:blipFill>
          <a:blip r:embed="rId3">
            <a:alphaModFix/>
          </a:blip>
          <a:stretch>
            <a:fillRect/>
          </a:stretch>
        </p:blipFill>
        <p:spPr>
          <a:xfrm>
            <a:off x="152400" y="1170125"/>
            <a:ext cx="8839201" cy="18143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3:</a:t>
            </a:r>
            <a:endParaRPr/>
          </a:p>
          <a:p>
            <a:pPr indent="0" lvl="0" marL="0" rtl="0" algn="l">
              <a:spcBef>
                <a:spcPts val="0"/>
              </a:spcBef>
              <a:spcAft>
                <a:spcPts val="0"/>
              </a:spcAft>
              <a:buNone/>
            </a:pPr>
            <a:r>
              <a:t/>
            </a:r>
            <a:endParaRPr/>
          </a:p>
        </p:txBody>
      </p:sp>
      <p:pic>
        <p:nvPicPr>
          <p:cNvPr id="246" name="Google Shape;246;p43"/>
          <p:cNvPicPr preferRelativeResize="0"/>
          <p:nvPr/>
        </p:nvPicPr>
        <p:blipFill>
          <a:blip r:embed="rId3">
            <a:alphaModFix/>
          </a:blip>
          <a:stretch>
            <a:fillRect/>
          </a:stretch>
        </p:blipFill>
        <p:spPr>
          <a:xfrm>
            <a:off x="152400" y="1170125"/>
            <a:ext cx="8839202" cy="20523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4:</a:t>
            </a:r>
            <a:endParaRPr/>
          </a:p>
          <a:p>
            <a:pPr indent="0" lvl="0" marL="0" rtl="0" algn="l">
              <a:spcBef>
                <a:spcPts val="0"/>
              </a:spcBef>
              <a:spcAft>
                <a:spcPts val="0"/>
              </a:spcAft>
              <a:buNone/>
            </a:pPr>
            <a:r>
              <a:t/>
            </a:r>
            <a:endParaRPr/>
          </a:p>
        </p:txBody>
      </p:sp>
      <p:pic>
        <p:nvPicPr>
          <p:cNvPr id="252" name="Google Shape;252;p44"/>
          <p:cNvPicPr preferRelativeResize="0"/>
          <p:nvPr/>
        </p:nvPicPr>
        <p:blipFill>
          <a:blip r:embed="rId3">
            <a:alphaModFix/>
          </a:blip>
          <a:stretch>
            <a:fillRect/>
          </a:stretch>
        </p:blipFill>
        <p:spPr>
          <a:xfrm>
            <a:off x="152400" y="1170125"/>
            <a:ext cx="8839202" cy="18390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5:</a:t>
            </a:r>
            <a:endParaRPr/>
          </a:p>
          <a:p>
            <a:pPr indent="0" lvl="0" marL="0" rtl="0" algn="l">
              <a:spcBef>
                <a:spcPts val="0"/>
              </a:spcBef>
              <a:spcAft>
                <a:spcPts val="0"/>
              </a:spcAft>
              <a:buNone/>
            </a:pPr>
            <a:r>
              <a:t/>
            </a:r>
            <a:endParaRPr/>
          </a:p>
        </p:txBody>
      </p:sp>
      <p:pic>
        <p:nvPicPr>
          <p:cNvPr id="258" name="Google Shape;258;p45"/>
          <p:cNvPicPr preferRelativeResize="0"/>
          <p:nvPr/>
        </p:nvPicPr>
        <p:blipFill>
          <a:blip r:embed="rId3">
            <a:alphaModFix/>
          </a:blip>
          <a:stretch>
            <a:fillRect/>
          </a:stretch>
        </p:blipFill>
        <p:spPr>
          <a:xfrm>
            <a:off x="152400" y="1170125"/>
            <a:ext cx="8839199" cy="2056854"/>
          </a:xfrm>
          <a:prstGeom prst="rect">
            <a:avLst/>
          </a:prstGeom>
          <a:noFill/>
          <a:ln>
            <a:noFill/>
          </a:ln>
        </p:spPr>
      </p:pic>
      <p:sp>
        <p:nvSpPr>
          <p:cNvPr id="259" name="Google Shape;259;p45"/>
          <p:cNvSpPr txBox="1"/>
          <p:nvPr/>
        </p:nvSpPr>
        <p:spPr>
          <a:xfrm>
            <a:off x="588950" y="3703850"/>
            <a:ext cx="79182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Reason: Mismatching Features.( Here beard)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Grabcut</a:t>
            </a:r>
            <a:r>
              <a:rPr lang="en-GB"/>
              <a:t> mask results:</a:t>
            </a:r>
            <a:endParaRPr/>
          </a:p>
        </p:txBody>
      </p:sp>
      <p:pic>
        <p:nvPicPr>
          <p:cNvPr id="265" name="Google Shape;265;p46"/>
          <p:cNvPicPr preferRelativeResize="0"/>
          <p:nvPr/>
        </p:nvPicPr>
        <p:blipFill>
          <a:blip r:embed="rId3">
            <a:alphaModFix/>
          </a:blip>
          <a:stretch>
            <a:fillRect/>
          </a:stretch>
        </p:blipFill>
        <p:spPr>
          <a:xfrm>
            <a:off x="4782525" y="1360488"/>
            <a:ext cx="3238500" cy="3000375"/>
          </a:xfrm>
          <a:prstGeom prst="rect">
            <a:avLst/>
          </a:prstGeom>
          <a:noFill/>
          <a:ln>
            <a:noFill/>
          </a:ln>
        </p:spPr>
      </p:pic>
      <p:pic>
        <p:nvPicPr>
          <p:cNvPr id="266" name="Google Shape;266;p46"/>
          <p:cNvPicPr preferRelativeResize="0"/>
          <p:nvPr/>
        </p:nvPicPr>
        <p:blipFill>
          <a:blip r:embed="rId4">
            <a:alphaModFix/>
          </a:blip>
          <a:stretch>
            <a:fillRect/>
          </a:stretch>
        </p:blipFill>
        <p:spPr>
          <a:xfrm>
            <a:off x="1760650" y="1539075"/>
            <a:ext cx="2118250" cy="2643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Grabcut mask results:</a:t>
            </a:r>
            <a:endParaRPr/>
          </a:p>
        </p:txBody>
      </p:sp>
      <p:pic>
        <p:nvPicPr>
          <p:cNvPr id="272" name="Google Shape;272;p47"/>
          <p:cNvPicPr preferRelativeResize="0"/>
          <p:nvPr/>
        </p:nvPicPr>
        <p:blipFill>
          <a:blip r:embed="rId3">
            <a:alphaModFix/>
          </a:blip>
          <a:stretch>
            <a:fillRect/>
          </a:stretch>
        </p:blipFill>
        <p:spPr>
          <a:xfrm>
            <a:off x="4775325" y="1331913"/>
            <a:ext cx="3371850" cy="3057525"/>
          </a:xfrm>
          <a:prstGeom prst="rect">
            <a:avLst/>
          </a:prstGeom>
          <a:noFill/>
          <a:ln>
            <a:noFill/>
          </a:ln>
        </p:spPr>
      </p:pic>
      <p:pic>
        <p:nvPicPr>
          <p:cNvPr id="273" name="Google Shape;273;p47"/>
          <p:cNvPicPr preferRelativeResize="0"/>
          <p:nvPr/>
        </p:nvPicPr>
        <p:blipFill>
          <a:blip r:embed="rId4">
            <a:alphaModFix/>
          </a:blip>
          <a:stretch>
            <a:fillRect/>
          </a:stretch>
        </p:blipFill>
        <p:spPr>
          <a:xfrm>
            <a:off x="1398002" y="1434225"/>
            <a:ext cx="2044200" cy="2571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3276775" y="316425"/>
            <a:ext cx="251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 Division</a:t>
            </a:r>
            <a:endParaRPr/>
          </a:p>
        </p:txBody>
      </p:sp>
      <p:graphicFrame>
        <p:nvGraphicFramePr>
          <p:cNvPr id="279" name="Google Shape;279;p48"/>
          <p:cNvGraphicFramePr/>
          <p:nvPr/>
        </p:nvGraphicFramePr>
        <p:xfrm>
          <a:off x="306050" y="1017750"/>
          <a:ext cx="3000000" cy="3000000"/>
        </p:xfrm>
        <a:graphic>
          <a:graphicData uri="http://schemas.openxmlformats.org/drawingml/2006/table">
            <a:tbl>
              <a:tblPr>
                <a:noFill/>
                <a:tableStyleId>{9F7CD99C-EDB9-4F83-A0D7-2C3A198A9BB3}</a:tableStyleId>
              </a:tblPr>
              <a:tblGrid>
                <a:gridCol w="4229375"/>
                <a:gridCol w="4229375"/>
              </a:tblGrid>
              <a:tr h="550025">
                <a:tc>
                  <a:txBody>
                    <a:bodyPr/>
                    <a:lstStyle/>
                    <a:p>
                      <a:pPr indent="0" lvl="0" marL="0" rtl="0" algn="l">
                        <a:spcBef>
                          <a:spcPts val="0"/>
                        </a:spcBef>
                        <a:spcAft>
                          <a:spcPts val="0"/>
                        </a:spcAft>
                        <a:buNone/>
                      </a:pPr>
                      <a:r>
                        <a:rPr lang="en-GB"/>
                        <a:t>Mask Generation </a:t>
                      </a:r>
                      <a:endParaRPr/>
                    </a:p>
                  </a:txBody>
                  <a:tcPr marT="91425" marB="91425" marR="91425" marL="91425"/>
                </a:tc>
                <a:tc>
                  <a:txBody>
                    <a:bodyPr/>
                    <a:lstStyle/>
                    <a:p>
                      <a:pPr indent="0" lvl="0" marL="0" rtl="0" algn="l">
                        <a:spcBef>
                          <a:spcPts val="0"/>
                        </a:spcBef>
                        <a:spcAft>
                          <a:spcPts val="0"/>
                        </a:spcAft>
                        <a:buNone/>
                      </a:pPr>
                      <a:r>
                        <a:rPr lang="en-GB"/>
                        <a:t>Sasi Kiran, Sai Krishna Charan</a:t>
                      </a:r>
                      <a:endParaRPr/>
                    </a:p>
                  </a:txBody>
                  <a:tcPr marT="91425" marB="91425" marR="91425" marL="91425"/>
                </a:tc>
              </a:tr>
              <a:tr h="550025">
                <a:tc>
                  <a:txBody>
                    <a:bodyPr/>
                    <a:lstStyle/>
                    <a:p>
                      <a:pPr indent="0" lvl="0" marL="0" rtl="0" algn="l">
                        <a:spcBef>
                          <a:spcPts val="0"/>
                        </a:spcBef>
                        <a:spcAft>
                          <a:spcPts val="0"/>
                        </a:spcAft>
                        <a:buNone/>
                      </a:pPr>
                      <a:r>
                        <a:rPr lang="en-GB"/>
                        <a:t>Dense correspondence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Sai Krishna Charan, Susheel</a:t>
                      </a:r>
                      <a:endParaRPr/>
                    </a:p>
                  </a:txBody>
                  <a:tcPr marT="91425" marB="91425" marR="91425" marL="91425"/>
                </a:tc>
              </a:tr>
              <a:tr h="550025">
                <a:tc>
                  <a:txBody>
                    <a:bodyPr/>
                    <a:lstStyle/>
                    <a:p>
                      <a:pPr indent="0" lvl="0" marL="0" rtl="0" algn="l">
                        <a:spcBef>
                          <a:spcPts val="0"/>
                        </a:spcBef>
                        <a:spcAft>
                          <a:spcPts val="0"/>
                        </a:spcAft>
                        <a:buClr>
                          <a:schemeClr val="dk1"/>
                        </a:buClr>
                        <a:buSzPts val="1100"/>
                        <a:buFont typeface="Arial"/>
                        <a:buNone/>
                      </a:pPr>
                      <a:r>
                        <a:rPr lang="en-GB">
                          <a:solidFill>
                            <a:schemeClr val="dk1"/>
                          </a:solidFill>
                        </a:rPr>
                        <a:t>Laplacian Stacks</a:t>
                      </a:r>
                      <a:endParaRPr/>
                    </a:p>
                  </a:txBody>
                  <a:tcPr marT="91425" marB="91425" marR="91425" marL="91425"/>
                </a:tc>
                <a:tc>
                  <a:txBody>
                    <a:bodyPr/>
                    <a:lstStyle/>
                    <a:p>
                      <a:pPr indent="0" lvl="0" marL="0" rtl="0" algn="l">
                        <a:spcBef>
                          <a:spcPts val="0"/>
                        </a:spcBef>
                        <a:spcAft>
                          <a:spcPts val="0"/>
                        </a:spcAft>
                        <a:buNone/>
                      </a:pPr>
                      <a:r>
                        <a:rPr lang="en-GB"/>
                        <a:t>Harsha, Susheel</a:t>
                      </a:r>
                      <a:endParaRPr/>
                    </a:p>
                  </a:txBody>
                  <a:tcPr marT="91425" marB="91425" marR="91425" marL="91425"/>
                </a:tc>
              </a:tr>
              <a:tr h="550025">
                <a:tc>
                  <a:txBody>
                    <a:bodyPr/>
                    <a:lstStyle/>
                    <a:p>
                      <a:pPr indent="0" lvl="0" marL="0" rtl="0" algn="l">
                        <a:spcBef>
                          <a:spcPts val="0"/>
                        </a:spcBef>
                        <a:spcAft>
                          <a:spcPts val="0"/>
                        </a:spcAft>
                        <a:buClr>
                          <a:schemeClr val="dk1"/>
                        </a:buClr>
                        <a:buSzPts val="1100"/>
                        <a:buFont typeface="Arial"/>
                        <a:buNone/>
                      </a:pPr>
                      <a:r>
                        <a:rPr lang="en-GB">
                          <a:solidFill>
                            <a:schemeClr val="dk1"/>
                          </a:solidFill>
                        </a:rPr>
                        <a:t>Local Energy</a:t>
                      </a:r>
                      <a:endParaRPr/>
                    </a:p>
                  </a:txBody>
                  <a:tcPr marT="91425" marB="91425" marR="91425" marL="91425"/>
                </a:tc>
                <a:tc>
                  <a:txBody>
                    <a:bodyPr/>
                    <a:lstStyle/>
                    <a:p>
                      <a:pPr indent="0" lvl="0" marL="0" rtl="0" algn="l">
                        <a:spcBef>
                          <a:spcPts val="0"/>
                        </a:spcBef>
                        <a:spcAft>
                          <a:spcPts val="0"/>
                        </a:spcAft>
                        <a:buNone/>
                      </a:pPr>
                      <a:r>
                        <a:rPr lang="en-GB"/>
                        <a:t>Sasi Kiran, Sai Krishna Charan</a:t>
                      </a:r>
                      <a:endParaRPr/>
                    </a:p>
                  </a:txBody>
                  <a:tcPr marT="91425" marB="91425" marR="91425" marL="91425"/>
                </a:tc>
              </a:tr>
              <a:tr h="550025">
                <a:tc>
                  <a:txBody>
                    <a:bodyPr/>
                    <a:lstStyle/>
                    <a:p>
                      <a:pPr indent="0" lvl="0" marL="0" rtl="0" algn="l">
                        <a:spcBef>
                          <a:spcPts val="0"/>
                        </a:spcBef>
                        <a:spcAft>
                          <a:spcPts val="0"/>
                        </a:spcAft>
                        <a:buClr>
                          <a:schemeClr val="dk1"/>
                        </a:buClr>
                        <a:buSzPts val="1100"/>
                        <a:buFont typeface="Arial"/>
                        <a:buNone/>
                      </a:pPr>
                      <a:r>
                        <a:rPr lang="en-GB">
                          <a:solidFill>
                            <a:schemeClr val="dk1"/>
                          </a:solidFill>
                        </a:rPr>
                        <a:t>Gain Computation </a:t>
                      </a:r>
                      <a:endParaRPr/>
                    </a:p>
                  </a:txBody>
                  <a:tcPr marT="91425" marB="91425" marR="91425" marL="91425"/>
                </a:tc>
                <a:tc>
                  <a:txBody>
                    <a:bodyPr/>
                    <a:lstStyle/>
                    <a:p>
                      <a:pPr indent="0" lvl="0" marL="0" rtl="0" algn="l">
                        <a:spcBef>
                          <a:spcPts val="0"/>
                        </a:spcBef>
                        <a:spcAft>
                          <a:spcPts val="0"/>
                        </a:spcAft>
                        <a:buNone/>
                      </a:pPr>
                      <a:r>
                        <a:rPr lang="en-GB"/>
                        <a:t>Harsha, Susheel</a:t>
                      </a:r>
                      <a:endParaRPr/>
                    </a:p>
                  </a:txBody>
                  <a:tcPr marT="91425" marB="91425" marR="91425" marL="91425"/>
                </a:tc>
              </a:tr>
              <a:tr h="566625">
                <a:tc>
                  <a:txBody>
                    <a:bodyPr/>
                    <a:lstStyle/>
                    <a:p>
                      <a:pPr indent="0" lvl="0" marL="0" rtl="0" algn="l">
                        <a:spcBef>
                          <a:spcPts val="0"/>
                        </a:spcBef>
                        <a:spcAft>
                          <a:spcPts val="0"/>
                        </a:spcAft>
                        <a:buNone/>
                      </a:pPr>
                      <a:r>
                        <a:rPr lang="en-GB"/>
                        <a:t>Transfer of Gain       </a:t>
                      </a:r>
                      <a:endParaRPr/>
                    </a:p>
                  </a:txBody>
                  <a:tcPr marT="91425" marB="91425" marR="91425" marL="91425"/>
                </a:tc>
                <a:tc>
                  <a:txBody>
                    <a:bodyPr/>
                    <a:lstStyle/>
                    <a:p>
                      <a:pPr indent="0" lvl="0" marL="0" rtl="0" algn="l">
                        <a:spcBef>
                          <a:spcPts val="0"/>
                        </a:spcBef>
                        <a:spcAft>
                          <a:spcPts val="0"/>
                        </a:spcAft>
                        <a:buNone/>
                      </a:pPr>
                      <a:r>
                        <a:rPr lang="en-GB"/>
                        <a:t>Sasi Kiran, Harsha</a:t>
                      </a:r>
                      <a:endParaRPr/>
                    </a:p>
                  </a:txBody>
                  <a:tcPr marT="91425" marB="91425" marR="91425" marL="91425"/>
                </a:tc>
              </a:tr>
              <a:tr h="566625">
                <a:tc>
                  <a:txBody>
                    <a:bodyPr/>
                    <a:lstStyle/>
                    <a:p>
                      <a:pPr indent="0" lvl="0" marL="0" rtl="0" algn="l">
                        <a:spcBef>
                          <a:spcPts val="0"/>
                        </a:spcBef>
                        <a:spcAft>
                          <a:spcPts val="0"/>
                        </a:spcAft>
                        <a:buClr>
                          <a:schemeClr val="dk1"/>
                        </a:buClr>
                        <a:buSzPts val="1100"/>
                        <a:buFont typeface="Arial"/>
                        <a:buNone/>
                      </a:pPr>
                      <a:r>
                        <a:rPr lang="en-GB">
                          <a:solidFill>
                            <a:schemeClr val="dk1"/>
                          </a:solidFill>
                        </a:rPr>
                        <a:t>Reconstruction</a:t>
                      </a:r>
                      <a:endParaRPr/>
                    </a:p>
                  </a:txBody>
                  <a:tcPr marT="91425" marB="91425" marR="91425" marL="91425"/>
                </a:tc>
                <a:tc>
                  <a:txBody>
                    <a:bodyPr/>
                    <a:lstStyle/>
                    <a:p>
                      <a:pPr indent="0" lvl="0" marL="0" rtl="0" algn="l">
                        <a:spcBef>
                          <a:spcPts val="0"/>
                        </a:spcBef>
                        <a:spcAft>
                          <a:spcPts val="0"/>
                        </a:spcAft>
                        <a:buNone/>
                      </a:pPr>
                      <a:r>
                        <a:rPr lang="en-GB"/>
                        <a:t>Sasi Kiran, Sai Krishna Charan</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GB">
                <a:solidFill>
                  <a:srgbClr val="000000"/>
                </a:solidFill>
              </a:rPr>
              <a:t>Foreground-Background mask generation</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Dense Correspondence</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Multiscale Transfer of Local Contrast  </a:t>
            </a:r>
            <a:endParaRPr>
              <a:solidFill>
                <a:srgbClr val="000000"/>
              </a:solidFill>
            </a:endParaRPr>
          </a:p>
          <a:p>
            <a:pPr indent="-317500" lvl="1" marL="914400" rtl="0" algn="l">
              <a:spcBef>
                <a:spcPts val="0"/>
              </a:spcBef>
              <a:spcAft>
                <a:spcPts val="0"/>
              </a:spcAft>
              <a:buClr>
                <a:srgbClr val="000000"/>
              </a:buClr>
              <a:buSzPts val="1400"/>
              <a:buChar char="○"/>
            </a:pPr>
            <a:r>
              <a:rPr lang="en-GB">
                <a:solidFill>
                  <a:srgbClr val="000000"/>
                </a:solidFill>
              </a:rPr>
              <a:t>Multiscale Decomposition</a:t>
            </a:r>
            <a:endParaRPr>
              <a:solidFill>
                <a:srgbClr val="000000"/>
              </a:solidFill>
            </a:endParaRPr>
          </a:p>
          <a:p>
            <a:pPr indent="-317500" lvl="1" marL="914400" rtl="0" algn="l">
              <a:spcBef>
                <a:spcPts val="0"/>
              </a:spcBef>
              <a:spcAft>
                <a:spcPts val="0"/>
              </a:spcAft>
              <a:buClr>
                <a:srgbClr val="000000"/>
              </a:buClr>
              <a:buSzPts val="1400"/>
              <a:buChar char="○"/>
            </a:pPr>
            <a:r>
              <a:rPr lang="en-GB">
                <a:solidFill>
                  <a:srgbClr val="000000"/>
                </a:solidFill>
              </a:rPr>
              <a:t>Local Energy</a:t>
            </a:r>
            <a:endParaRPr>
              <a:solidFill>
                <a:srgbClr val="000000"/>
              </a:solidFill>
            </a:endParaRPr>
          </a:p>
          <a:p>
            <a:pPr indent="-317500" lvl="1" marL="914400" rtl="0" algn="l">
              <a:spcBef>
                <a:spcPts val="0"/>
              </a:spcBef>
              <a:spcAft>
                <a:spcPts val="0"/>
              </a:spcAft>
              <a:buClr>
                <a:srgbClr val="000000"/>
              </a:buClr>
              <a:buSzPts val="1400"/>
              <a:buChar char="○"/>
            </a:pPr>
            <a:r>
              <a:rPr lang="en-GB">
                <a:solidFill>
                  <a:srgbClr val="000000"/>
                </a:solidFill>
              </a:rPr>
              <a:t>Robust Transfer</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Additional Post-processing</a:t>
            </a:r>
            <a:endParaRPr>
              <a:solidFill>
                <a:srgbClr val="000000"/>
              </a:solidFill>
            </a:endParaRPr>
          </a:p>
          <a:p>
            <a:pPr indent="-317500" lvl="1" marL="914400" rtl="0" algn="l">
              <a:spcBef>
                <a:spcPts val="0"/>
              </a:spcBef>
              <a:spcAft>
                <a:spcPts val="0"/>
              </a:spcAft>
              <a:buClr>
                <a:srgbClr val="000000"/>
              </a:buClr>
              <a:buSzPts val="1400"/>
              <a:buChar char="○"/>
            </a:pPr>
            <a:r>
              <a:rPr lang="en-GB">
                <a:solidFill>
                  <a:srgbClr val="000000"/>
                </a:solidFill>
              </a:rPr>
              <a:t>Eye Highlights</a:t>
            </a:r>
            <a:endParaRPr>
              <a:solidFill>
                <a:srgbClr val="000000"/>
              </a:solidFill>
            </a:endParaRPr>
          </a:p>
          <a:p>
            <a:pPr indent="-317500" lvl="1" marL="914400" rtl="0" algn="l">
              <a:spcBef>
                <a:spcPts val="0"/>
              </a:spcBef>
              <a:spcAft>
                <a:spcPts val="0"/>
              </a:spcAft>
              <a:buClr>
                <a:srgbClr val="000000"/>
              </a:buClr>
              <a:buSzPts val="1400"/>
              <a:buChar char="○"/>
            </a:pPr>
            <a:r>
              <a:rPr lang="en-GB">
                <a:solidFill>
                  <a:srgbClr val="000000"/>
                </a:solidFill>
              </a:rPr>
              <a:t>Background</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Dense Correspondence</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To obtain the </a:t>
            </a:r>
            <a:r>
              <a:rPr lang="en-GB">
                <a:solidFill>
                  <a:srgbClr val="000000"/>
                </a:solidFill>
              </a:rPr>
              <a:t>correspondence</a:t>
            </a:r>
            <a:r>
              <a:rPr lang="en-GB">
                <a:solidFill>
                  <a:srgbClr val="000000"/>
                </a:solidFill>
              </a:rPr>
              <a:t> between input and example image we use the following approach</a:t>
            </a:r>
            <a:endParaRPr>
              <a:solidFill>
                <a:srgbClr val="000000"/>
              </a:solidFill>
            </a:endParaRPr>
          </a:p>
          <a:p>
            <a:pPr indent="-342900" lvl="0" marL="457200" rtl="0" algn="l">
              <a:spcBef>
                <a:spcPts val="1600"/>
              </a:spcBef>
              <a:spcAft>
                <a:spcPts val="0"/>
              </a:spcAft>
              <a:buClr>
                <a:srgbClr val="000000"/>
              </a:buClr>
              <a:buSzPts val="1800"/>
              <a:buAutoNum type="arabicPeriod"/>
            </a:pPr>
            <a:r>
              <a:rPr lang="en-GB">
                <a:solidFill>
                  <a:srgbClr val="000000"/>
                </a:solidFill>
              </a:rPr>
              <a:t>Facial feature point detection - First align the eyes and mouth of the example image with those of input image using affine transform.</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Morphing - Morph the example to input using segments on the face template.</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Facial feature point detection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We find 66 facial feature points on the faces of the input and example. We mirror the facial points corresponding to the jawline, and compress them, to approximately find forehead points. This procedure works in most cases since a human face generally satisfies this property. We also add feature points along the borders of the image so the entire image stays intact after morphing</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Morphing</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Using the sets of points from the previous step, we find the Delaunay triangulation for each, and use a geometric morphing algorithm on these triangles, to morph the Example to the Input. </a:t>
            </a:r>
            <a:endParaRPr>
              <a:solidFill>
                <a:srgbClr val="000000"/>
              </a:solidFill>
            </a:endParaRPr>
          </a:p>
          <a:p>
            <a:pPr indent="0" lvl="0" marL="0" rtl="0" algn="l">
              <a:spcBef>
                <a:spcPts val="1600"/>
              </a:spcBef>
              <a:spcAft>
                <a:spcPts val="1600"/>
              </a:spcAft>
              <a:buNone/>
            </a:pPr>
            <a:r>
              <a:rPr lang="en-GB">
                <a:solidFill>
                  <a:srgbClr val="000000"/>
                </a:solidFill>
              </a:rPr>
              <a:t>Reference - https://www.cs.princeton.edu/courses/archive/fall00/cs426/papers/beier92.pdf</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Morphing (Beier and Neely ‘92) </a:t>
            </a:r>
            <a:endParaRPr/>
          </a:p>
        </p:txBody>
      </p:sp>
      <p:pic>
        <p:nvPicPr>
          <p:cNvPr id="102" name="Google Shape;102;p20"/>
          <p:cNvPicPr preferRelativeResize="0"/>
          <p:nvPr/>
        </p:nvPicPr>
        <p:blipFill>
          <a:blip r:embed="rId3">
            <a:alphaModFix/>
          </a:blip>
          <a:stretch>
            <a:fillRect/>
          </a:stretch>
        </p:blipFill>
        <p:spPr>
          <a:xfrm>
            <a:off x="152400" y="1170125"/>
            <a:ext cx="4733925" cy="2733675"/>
          </a:xfrm>
          <a:prstGeom prst="rect">
            <a:avLst/>
          </a:prstGeom>
          <a:noFill/>
          <a:ln>
            <a:noFill/>
          </a:ln>
        </p:spPr>
      </p:pic>
      <p:pic>
        <p:nvPicPr>
          <p:cNvPr id="103" name="Google Shape;103;p20"/>
          <p:cNvPicPr preferRelativeResize="0"/>
          <p:nvPr/>
        </p:nvPicPr>
        <p:blipFill>
          <a:blip r:embed="rId4">
            <a:alphaModFix/>
          </a:blip>
          <a:stretch>
            <a:fillRect/>
          </a:stretch>
        </p:blipFill>
        <p:spPr>
          <a:xfrm>
            <a:off x="5038725" y="1170125"/>
            <a:ext cx="3952875" cy="21407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Multiscale Transfer of Local Contrast</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GB" sz="1600">
                <a:solidFill>
                  <a:schemeClr val="dk1"/>
                </a:solidFill>
              </a:rPr>
              <a:t>Our goal is to match the visual style of the example without changing the identity of the input subject</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That is, we want the output to represent the same person as the input with the same pose and expression, but with the color and texture distribution and overall lighting matching the example.</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Working at multiple scales allows us to better capture the frequency profile of these elements</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Technique builds upon the notion of power maps  to estimate the local energy in each image frequency subband. </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 We first assume grayscale images and that the region of interest is the entire image. We later explain how to adapt our algorithm to deal with colors and to use a mask.</a:t>
            </a:r>
            <a:endParaRPr sz="1600">
              <a:solidFill>
                <a:schemeClr val="dk1"/>
              </a:solidFill>
            </a:endParaRPr>
          </a:p>
          <a:p>
            <a:pPr indent="0" lvl="0" marL="457200" rtl="0" algn="l">
              <a:spcBef>
                <a:spcPts val="1600"/>
              </a:spcBef>
              <a:spcAft>
                <a:spcPts val="1600"/>
              </a:spcAft>
              <a:buNone/>
            </a:pPr>
            <a:r>
              <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